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89" r:id="rId4"/>
    <p:sldId id="290" r:id="rId5"/>
    <p:sldId id="291" r:id="rId6"/>
    <p:sldId id="296" r:id="rId7"/>
    <p:sldId id="292" r:id="rId8"/>
    <p:sldId id="293" r:id="rId9"/>
    <p:sldId id="294" r:id="rId10"/>
    <p:sldId id="295" r:id="rId11"/>
    <p:sldId id="297" r:id="rId12"/>
    <p:sldId id="298" r:id="rId13"/>
    <p:sldId id="302" r:id="rId14"/>
    <p:sldId id="303" r:id="rId15"/>
    <p:sldId id="305" r:id="rId16"/>
    <p:sldId id="304" r:id="rId17"/>
    <p:sldId id="299" r:id="rId18"/>
    <p:sldId id="306" r:id="rId19"/>
    <p:sldId id="300" r:id="rId20"/>
    <p:sldId id="301" r:id="rId21"/>
    <p:sldId id="307" r:id="rId22"/>
    <p:sldId id="30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8C5B1-C5A6-324D-BDA0-79BA4FF0AF5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D72-3649-2740-82AE-1F57ECCCF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D573-81B4-7C4D-9808-702E5AA633B5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35A7-75AF-F74A-983B-67438128D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55179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lue301logo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77200" y="152400"/>
            <a:ext cx="943716" cy="868362"/>
          </a:xfrm>
          <a:prstGeom prst="rect">
            <a:avLst/>
          </a:prstGeom>
        </p:spPr>
      </p:pic>
      <p:pic>
        <p:nvPicPr>
          <p:cNvPr id="13" name="Picture 12" descr="MIT_Color_logo_only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274638"/>
            <a:ext cx="1066800" cy="5517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6200" y="1066800"/>
            <a:ext cx="8944716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05600" cy="551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9798-388C-9149-8ED3-B590767F7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pdf"/><Relationship Id="rId6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and Analysis of </a:t>
            </a:r>
            <a:br>
              <a:rPr lang="en-US" dirty="0" smtClean="0"/>
            </a:br>
            <a:r>
              <a:rPr lang="en-US" dirty="0" smtClean="0"/>
              <a:t>Equalization Techniques for the </a:t>
            </a:r>
            <a:br>
              <a:rPr lang="en-US" dirty="0" smtClean="0"/>
            </a:br>
            <a:r>
              <a:rPr lang="en-US" dirty="0" smtClean="0"/>
              <a:t>Time-Varying Underwater Acoustic 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5203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Ballard Blair</a:t>
            </a:r>
          </a:p>
          <a:p>
            <a:r>
              <a:rPr lang="en-US" sz="1946" i="1" dirty="0" smtClean="0"/>
              <a:t>bjblair@mit.edu</a:t>
            </a:r>
          </a:p>
          <a:p>
            <a:r>
              <a:rPr lang="en-US" sz="1946" dirty="0" smtClean="0"/>
              <a:t>PhD Candidate</a:t>
            </a:r>
          </a:p>
          <a:p>
            <a:r>
              <a:rPr lang="en-US" sz="1946" dirty="0" smtClean="0"/>
              <a:t>MIT/WHOI Joint Program</a:t>
            </a:r>
          </a:p>
          <a:p>
            <a:r>
              <a:rPr lang="en-US" sz="1946" dirty="0" smtClean="0"/>
              <a:t>Advisor</a:t>
            </a:r>
            <a:r>
              <a:rPr lang="en-US" sz="1946" dirty="0" smtClean="0"/>
              <a:t>: </a:t>
            </a:r>
            <a:r>
              <a:rPr lang="en-US" sz="1946" dirty="0"/>
              <a:t>J</a:t>
            </a:r>
            <a:r>
              <a:rPr lang="en-US" sz="1946" dirty="0" smtClean="0"/>
              <a:t>im </a:t>
            </a:r>
            <a:r>
              <a:rPr lang="en-US" sz="1946" dirty="0" err="1" smtClean="0"/>
              <a:t>Presisig</a:t>
            </a:r>
            <a:endParaRPr lang="en-US" sz="1946" dirty="0"/>
          </a:p>
        </p:txBody>
      </p:sp>
      <p:pic>
        <p:nvPicPr>
          <p:cNvPr id="4" name="Picture 5" descr="C:\Work\Talks\2008_10_29 - ONR Presentation\Transmit_Paths.png"/>
          <p:cNvPicPr>
            <a:picLocks noChangeAspect="1" noChangeArrowheads="1"/>
          </p:cNvPicPr>
          <p:nvPr/>
        </p:nvPicPr>
        <p:blipFill>
          <a:blip r:embed="rId2"/>
          <a:srcRect t="40899"/>
          <a:stretch>
            <a:fillRect/>
          </a:stretch>
        </p:blipFill>
        <p:spPr bwMode="auto">
          <a:xfrm>
            <a:off x="1371600" y="2514600"/>
            <a:ext cx="5715000" cy="198760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blue301log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47739" y="4867603"/>
            <a:ext cx="1739061" cy="1600200"/>
          </a:xfrm>
          <a:prstGeom prst="rect">
            <a:avLst/>
          </a:prstGeom>
        </p:spPr>
      </p:pic>
      <p:pic>
        <p:nvPicPr>
          <p:cNvPr id="8" name="Picture 7" descr="MIT_Color_logo_only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5087006"/>
            <a:ext cx="1950720" cy="10089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" y="1905000"/>
            <a:ext cx="8944716" cy="1588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DFE: Channel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133975"/>
            <a:ext cx="3429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14513"/>
            <a:ext cx="8429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Unit variance, white transmit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TX data and obs. noise are uncorrelated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Obs. Noise variance: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Perfect data estimation (for feedback)</a:t>
            </a:r>
          </a:p>
          <a:p>
            <a:endParaRPr lang="en-US" dirty="0" smtClean="0"/>
          </a:p>
          <a:p>
            <a:r>
              <a:rPr lang="en-US" dirty="0" smtClean="0"/>
              <a:t>Equalizer Length = Estimated Channel Length</a:t>
            </a:r>
          </a:p>
          <a:p>
            <a:pPr marL="342900" lvl="1" indent="-342900">
              <a:buNone/>
            </a:pPr>
            <a:r>
              <a:rPr lang="en-US" dirty="0" smtClean="0"/>
              <a:t>		                       N</a:t>
            </a:r>
            <a:r>
              <a:rPr lang="en-US" baseline="-25000" dirty="0" smtClean="0"/>
              <a:t>a </a:t>
            </a:r>
            <a:r>
              <a:rPr lang="en-US" dirty="0" smtClean="0"/>
              <a:t>+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L</a:t>
            </a:r>
            <a:r>
              <a:rPr lang="en-US" baseline="-25000" dirty="0" smtClean="0"/>
              <a:t>a</a:t>
            </a:r>
            <a:r>
              <a:rPr lang="en-US" dirty="0" smtClean="0"/>
              <a:t> +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r>
              <a:rPr lang="en-US" dirty="0" smtClean="0"/>
              <a:t>MMSE Equalizer Coefficients have form: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752600"/>
            <a:ext cx="195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95537"/>
            <a:ext cx="209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 l="2996" b="4762"/>
          <a:stretch>
            <a:fillRect/>
          </a:stretch>
        </p:blipFill>
        <p:spPr bwMode="auto">
          <a:xfrm>
            <a:off x="3124200" y="3100387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86200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392738"/>
            <a:ext cx="3429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DA and CEB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past, CEB methods empirically shown to have lower mean squared error at high SNR</a:t>
            </a:r>
          </a:p>
          <a:p>
            <a:endParaRPr lang="en-US" dirty="0" smtClean="0"/>
          </a:p>
          <a:p>
            <a:r>
              <a:rPr lang="en-US" dirty="0" smtClean="0"/>
              <a:t>Reasons for difference varied:</a:t>
            </a:r>
          </a:p>
          <a:p>
            <a:pPr lvl="1"/>
            <a:r>
              <a:rPr lang="en-US" dirty="0" smtClean="0"/>
              <a:t>Condition number of correlation matrix</a:t>
            </a:r>
          </a:p>
          <a:p>
            <a:pPr lvl="1"/>
            <a:r>
              <a:rPr lang="en-US" dirty="0" smtClean="0"/>
              <a:t>Number of samples required to get good est.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Analysis to follow: low and high SNR regimes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DA and </a:t>
            </a:r>
            <a:r>
              <a:rPr lang="en-US" dirty="0" smtClean="0"/>
              <a:t>CEB on Rayleigh Fading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66801"/>
            <a:ext cx="4560392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17" y="3264999"/>
            <a:ext cx="4739565" cy="309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time</a:t>
            </a:r>
          </a:p>
          <a:p>
            <a:pPr lvl="1"/>
            <a:r>
              <a:rPr lang="en-US" dirty="0" smtClean="0"/>
              <a:t>DA equalizer taps have lower correlation time at high SNR</a:t>
            </a:r>
          </a:p>
          <a:p>
            <a:pPr lvl="1"/>
            <a:r>
              <a:rPr lang="en-US" dirty="0" smtClean="0"/>
              <a:t>At low SNR, two methods equivalent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how do we show this?</a:t>
            </a:r>
          </a:p>
          <a:p>
            <a:pPr lvl="1"/>
            <a:r>
              <a:rPr lang="en-US" dirty="0" smtClean="0"/>
              <a:t>Combination of analysis and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channel model to analyze</a:t>
            </a:r>
          </a:p>
          <a:p>
            <a:r>
              <a:rPr lang="en-US" dirty="0" smtClean="0"/>
              <a:t>Similar to encountered situations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67000"/>
            <a:ext cx="34290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3800"/>
            <a:ext cx="7239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75200"/>
            <a:ext cx="31750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7924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24000"/>
            <a:ext cx="76962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05100"/>
            <a:ext cx="5549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343400"/>
            <a:ext cx="37211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3721100" cy="66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7086600" cy="2635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68787"/>
            <a:ext cx="2039756" cy="2087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419600"/>
            <a:ext cx="1405574" cy="193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over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5791200" cy="2667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63331"/>
            <a:ext cx="5867400" cy="259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AR(1)model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</a:t>
            </a:r>
          </a:p>
          <a:p>
            <a:pPr lvl="1"/>
            <a:r>
              <a:rPr lang="en-US" dirty="0" smtClean="0"/>
              <a:t>Underwater Communication</a:t>
            </a:r>
          </a:p>
          <a:p>
            <a:pPr lvl="1"/>
            <a:r>
              <a:rPr lang="en-US" dirty="0" smtClean="0"/>
              <a:t>Decision Feedback Equalization</a:t>
            </a:r>
          </a:p>
          <a:p>
            <a:pPr lvl="2"/>
            <a:r>
              <a:rPr lang="en-US" dirty="0" smtClean="0"/>
              <a:t>Channel Estimate Based</a:t>
            </a:r>
          </a:p>
          <a:p>
            <a:pPr lvl="2"/>
            <a:r>
              <a:rPr lang="en-US" dirty="0" smtClean="0"/>
              <a:t>Direct Adaptation</a:t>
            </a:r>
          </a:p>
          <a:p>
            <a:r>
              <a:rPr lang="en-US" dirty="0" smtClean="0"/>
              <a:t>Analysis of Equalization Behavior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Summary and Conclusion</a:t>
            </a:r>
          </a:p>
          <a:p>
            <a:r>
              <a:rPr lang="en-US" dirty="0" smtClean="0"/>
              <a:t>Future Directions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048613"/>
            <a:ext cx="2895600" cy="267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6243148" cy="307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14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Multi-tap</a:t>
            </a:r>
          </a:p>
          <a:p>
            <a:r>
              <a:rPr lang="en-US" dirty="0" smtClean="0"/>
              <a:t>AR(1)model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SNR increases, correlation time of equalizer taps is reduced</a:t>
            </a:r>
          </a:p>
          <a:p>
            <a:pPr lvl="1"/>
            <a:r>
              <a:rPr lang="en-US" dirty="0" smtClean="0"/>
              <a:t>CEB is tracking value correlated over longer time</a:t>
            </a:r>
          </a:p>
          <a:p>
            <a:pPr lvl="1"/>
            <a:r>
              <a:rPr lang="en-US" dirty="0" smtClean="0"/>
              <a:t>DA should do worse</a:t>
            </a:r>
          </a:p>
          <a:p>
            <a:r>
              <a:rPr lang="en-US" dirty="0" smtClean="0"/>
              <a:t>Assumed noise statistics were stationary</a:t>
            </a:r>
          </a:p>
          <a:p>
            <a:pPr lvl="1"/>
            <a:r>
              <a:rPr lang="en-US" dirty="0" smtClean="0"/>
              <a:t>Not always case in underwater</a:t>
            </a:r>
          </a:p>
          <a:p>
            <a:r>
              <a:rPr lang="en-US" dirty="0" smtClean="0"/>
              <a:t>Underwater communication is power limited</a:t>
            </a:r>
          </a:p>
          <a:p>
            <a:pPr lvl="1"/>
            <a:r>
              <a:rPr lang="en-US" dirty="0" smtClean="0"/>
              <a:t>Operate in low SNR regime (&lt;35dB)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channel state information into DA</a:t>
            </a:r>
          </a:p>
          <a:p>
            <a:pPr lvl="1"/>
            <a:r>
              <a:rPr lang="en-US" dirty="0" err="1" smtClean="0"/>
              <a:t>Sparsity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Reduce number of snapshots for channel model</a:t>
            </a:r>
          </a:p>
          <a:p>
            <a:pPr lvl="1"/>
            <a:r>
              <a:rPr lang="en-US" dirty="0" smtClean="0"/>
              <a:t>Physical constraints?</a:t>
            </a:r>
          </a:p>
          <a:p>
            <a:pPr lvl="1"/>
            <a:r>
              <a:rPr lang="en-US" dirty="0" smtClean="0"/>
              <a:t>Compressed sensing?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9798-388C-9149-8ED3-B590767F7C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914900" cy="475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Underwater Communication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3429000"/>
            <a:ext cx="1447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3276600"/>
            <a:ext cx="76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3733800"/>
            <a:ext cx="76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828800" y="1828800"/>
            <a:ext cx="3352800" cy="914400"/>
            <a:chOff x="0" y="1676400"/>
            <a:chExt cx="3352800" cy="914400"/>
          </a:xfrm>
        </p:grpSpPr>
        <p:sp>
          <p:nvSpPr>
            <p:cNvPr id="9" name="Arc 8"/>
            <p:cNvSpPr/>
            <p:nvPr/>
          </p:nvSpPr>
          <p:spPr>
            <a:xfrm flipV="1">
              <a:off x="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H="1" flipV="1">
              <a:off x="167640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152400" y="1828800"/>
            <a:ext cx="3352800" cy="914400"/>
            <a:chOff x="0" y="1676400"/>
            <a:chExt cx="3352800" cy="914400"/>
          </a:xfrm>
        </p:grpSpPr>
        <p:sp>
          <p:nvSpPr>
            <p:cNvPr id="13" name="Arc 12"/>
            <p:cNvSpPr/>
            <p:nvPr/>
          </p:nvSpPr>
          <p:spPr>
            <a:xfrm flipV="1">
              <a:off x="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 flipV="1">
              <a:off x="167640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3505200" y="1828800"/>
            <a:ext cx="3352800" cy="914400"/>
            <a:chOff x="0" y="1676400"/>
            <a:chExt cx="3352800" cy="914400"/>
          </a:xfrm>
        </p:grpSpPr>
        <p:sp>
          <p:nvSpPr>
            <p:cNvPr id="16" name="Arc 15"/>
            <p:cNvSpPr/>
            <p:nvPr/>
          </p:nvSpPr>
          <p:spPr>
            <a:xfrm flipV="1">
              <a:off x="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H="1" flipV="1">
              <a:off x="167640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5181600" y="1828800"/>
            <a:ext cx="3352800" cy="914400"/>
            <a:chOff x="0" y="1676400"/>
            <a:chExt cx="3352800" cy="914400"/>
          </a:xfrm>
        </p:grpSpPr>
        <p:sp>
          <p:nvSpPr>
            <p:cNvPr id="19" name="Arc 18"/>
            <p:cNvSpPr/>
            <p:nvPr/>
          </p:nvSpPr>
          <p:spPr>
            <a:xfrm flipV="1">
              <a:off x="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1676400" y="1676400"/>
              <a:ext cx="1676400" cy="914400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62000" y="5334000"/>
            <a:ext cx="7467600" cy="158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7056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 rot="16200000" flipH="1">
            <a:off x="6521053" y="4718446"/>
            <a:ext cx="1216819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6"/>
          </p:cNvCxnSpPr>
          <p:nvPr/>
        </p:nvCxnSpPr>
        <p:spPr>
          <a:xfrm>
            <a:off x="2590800" y="3733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6"/>
            <a:endCxn id="23" idx="2"/>
          </p:cNvCxnSpPr>
          <p:nvPr/>
        </p:nvCxnSpPr>
        <p:spPr>
          <a:xfrm>
            <a:off x="2590800" y="3733800"/>
            <a:ext cx="411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</p:cNvCxnSpPr>
          <p:nvPr/>
        </p:nvCxnSpPr>
        <p:spPr>
          <a:xfrm>
            <a:off x="2590800" y="3733800"/>
            <a:ext cx="381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19600" y="5105400"/>
            <a:ext cx="381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6"/>
          </p:cNvCxnSpPr>
          <p:nvPr/>
        </p:nvCxnSpPr>
        <p:spPr>
          <a:xfrm>
            <a:off x="2590800" y="3733800"/>
            <a:ext cx="1828800" cy="1600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19600" y="3962400"/>
            <a:ext cx="2362200" cy="137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590800" y="3505200"/>
            <a:ext cx="457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95800" y="27432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" idx="6"/>
          </p:cNvCxnSpPr>
          <p:nvPr/>
        </p:nvCxnSpPr>
        <p:spPr>
          <a:xfrm flipV="1">
            <a:off x="2590800" y="2743200"/>
            <a:ext cx="190500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95800" y="2743200"/>
            <a:ext cx="22098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2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416 0.1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125 -0.16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5834 -0.10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9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Varying Impulse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825" t="12903" r="6730" b="3226"/>
          <a:stretch>
            <a:fillRect/>
          </a:stretch>
        </p:blipFill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0" y="3048000"/>
            <a:ext cx="2362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3346450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124200"/>
            <a:ext cx="218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447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>
            <a:stCxn id="2056" idx="3"/>
            <a:endCxn id="11" idx="1"/>
          </p:cNvCxnSpPr>
          <p:nvPr/>
        </p:nvCxnSpPr>
        <p:spPr>
          <a:xfrm>
            <a:off x="2505075" y="3538538"/>
            <a:ext cx="542925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7400" y="33528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Straight Arrow Connector 32"/>
          <p:cNvCxnSpPr>
            <a:stCxn id="11" idx="3"/>
            <a:endCxn id="29" idx="2"/>
          </p:cNvCxnSpPr>
          <p:nvPr/>
        </p:nvCxnSpPr>
        <p:spPr>
          <a:xfrm>
            <a:off x="5410200" y="35433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6"/>
            <a:endCxn id="2054" idx="1"/>
          </p:cNvCxnSpPr>
          <p:nvPr/>
        </p:nvCxnSpPr>
        <p:spPr>
          <a:xfrm>
            <a:off x="6248400" y="3543300"/>
            <a:ext cx="285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0" y="2867025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>
            <a:stCxn id="2057" idx="2"/>
            <a:endCxn id="29" idx="0"/>
          </p:cNvCxnSpPr>
          <p:nvPr/>
        </p:nvCxnSpPr>
        <p:spPr>
          <a:xfrm rot="16200000" flipH="1">
            <a:off x="5980906" y="3275806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33400" y="2667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Transmitted Data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590800" y="4724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Time-varying, linear baseband channel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648200" y="1828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Baseband noise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05600" y="4419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Baseband Received Data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1524000" y="30480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6200000" flipH="1">
            <a:off x="5448300" y="24765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2054" idx="2"/>
          </p:cNvCxnSpPr>
          <p:nvPr/>
        </p:nvCxnSpPr>
        <p:spPr>
          <a:xfrm rot="16200000" flipV="1">
            <a:off x="6669089" y="3849686"/>
            <a:ext cx="596900" cy="390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47" idx="0"/>
          </p:cNvCxnSpPr>
          <p:nvPr/>
        </p:nvCxnSpPr>
        <p:spPr>
          <a:xfrm rot="5400000" flipH="1" flipV="1">
            <a:off x="3390900" y="4000500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08675" y="3283376"/>
            <a:ext cx="25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 Model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20906" r="67944"/>
          <a:stretch>
            <a:fillRect/>
          </a:stretch>
        </p:blipFill>
        <p:spPr bwMode="auto">
          <a:xfrm>
            <a:off x="3962400" y="1295400"/>
            <a:ext cx="30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22388" r="68657"/>
          <a:stretch>
            <a:fillRect/>
          </a:stretch>
        </p:blipFill>
        <p:spPr bwMode="auto">
          <a:xfrm>
            <a:off x="4419600" y="3505200"/>
            <a:ext cx="22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13430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Vector-form: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2479675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6591300" y="2486025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>
            <a:off x="6134100" y="2676525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  <a:endCxn id="10" idx="1"/>
          </p:cNvCxnSpPr>
          <p:nvPr/>
        </p:nvCxnSpPr>
        <p:spPr>
          <a:xfrm>
            <a:off x="6972300" y="2676525"/>
            <a:ext cx="285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2000250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4" idx="2"/>
            <a:endCxn id="11" idx="0"/>
          </p:cNvCxnSpPr>
          <p:nvPr/>
        </p:nvCxnSpPr>
        <p:spPr>
          <a:xfrm rot="16200000" flipH="1">
            <a:off x="6704806" y="2409031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4850" y="35242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Vector-form: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53200" y="53340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>
            <a:off x="6096000" y="55245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6"/>
          </p:cNvCxnSpPr>
          <p:nvPr/>
        </p:nvCxnSpPr>
        <p:spPr>
          <a:xfrm>
            <a:off x="6934200" y="5524500"/>
            <a:ext cx="285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6200000" flipH="1">
            <a:off x="6666706" y="5257006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91100" y="1905000"/>
            <a:ext cx="114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d[n-N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+1]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d[n]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d[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n+N</a:t>
            </a:r>
            <a:r>
              <a:rPr lang="en-US" sz="16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]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1638300" y="2133600"/>
            <a:ext cx="76200" cy="381000"/>
            <a:chOff x="4647406" y="2971800"/>
            <a:chExt cx="153194" cy="1373188"/>
          </a:xfrm>
        </p:grpSpPr>
        <p:cxnSp>
          <p:nvCxnSpPr>
            <p:cNvPr id="23" name="Straight Connector 22"/>
            <p:cNvCxnSpPr/>
            <p:nvPr/>
          </p:nvCxnSpPr>
          <p:spPr>
            <a:xfrm rot="10800000">
              <a:off x="4648200" y="2971800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962400" y="36576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48200" y="4343400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5"/>
          <p:cNvGrpSpPr/>
          <p:nvPr/>
        </p:nvGrpSpPr>
        <p:grpSpPr>
          <a:xfrm flipH="1">
            <a:off x="5905500" y="1905000"/>
            <a:ext cx="153194" cy="1373188"/>
            <a:chOff x="5638800" y="2971006"/>
            <a:chExt cx="153194" cy="1373188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638300" y="2133600"/>
            <a:ext cx="3339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 smtClean="0">
                <a:solidFill>
                  <a:sysClr val="windowText" lastClr="000000"/>
                </a:solidFill>
              </a:rPr>
              <a:t>g*[n,-N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+1] g*[n,N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+2] … g*[n,0] … g*[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n,N</a:t>
            </a:r>
            <a:r>
              <a:rPr lang="en-US" sz="14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]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grpSp>
        <p:nvGrpSpPr>
          <p:cNvPr id="26" name="Group 30"/>
          <p:cNvGrpSpPr/>
          <p:nvPr/>
        </p:nvGrpSpPr>
        <p:grpSpPr>
          <a:xfrm flipH="1">
            <a:off x="4838700" y="2133600"/>
            <a:ext cx="76200" cy="381000"/>
            <a:chOff x="4647406" y="2971800"/>
            <a:chExt cx="153194" cy="1373188"/>
          </a:xfrm>
        </p:grpSpPr>
        <p:cxnSp>
          <p:nvCxnSpPr>
            <p:cNvPr id="32" name="Straight Connector 31"/>
            <p:cNvCxnSpPr/>
            <p:nvPr/>
          </p:nvCxnSpPr>
          <p:spPr>
            <a:xfrm rot="10800000">
              <a:off x="4648200" y="2971800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962400" y="36576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48200" y="4343400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4"/>
          <p:cNvGrpSpPr/>
          <p:nvPr/>
        </p:nvGrpSpPr>
        <p:grpSpPr>
          <a:xfrm>
            <a:off x="5067300" y="1905000"/>
            <a:ext cx="153194" cy="1373188"/>
            <a:chOff x="5638800" y="2971006"/>
            <a:chExt cx="153194" cy="1373188"/>
          </a:xfrm>
        </p:grpSpPr>
        <p:cxnSp>
          <p:nvCxnSpPr>
            <p:cNvPr id="36" name="Straight Connector 35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239000" y="4495800"/>
            <a:ext cx="114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u[n-L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+1]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u[n]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u[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n+L</a:t>
            </a:r>
            <a:r>
              <a:rPr lang="en-US" sz="16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]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35" name="Group 39"/>
          <p:cNvGrpSpPr/>
          <p:nvPr/>
        </p:nvGrpSpPr>
        <p:grpSpPr>
          <a:xfrm flipH="1">
            <a:off x="8153400" y="4495800"/>
            <a:ext cx="153194" cy="1373188"/>
            <a:chOff x="5638800" y="2971006"/>
            <a:chExt cx="153194" cy="1373188"/>
          </a:xfrm>
        </p:grpSpPr>
        <p:cxnSp>
          <p:nvCxnSpPr>
            <p:cNvPr id="41" name="Straight Connector 40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43"/>
          <p:cNvGrpSpPr/>
          <p:nvPr/>
        </p:nvGrpSpPr>
        <p:grpSpPr>
          <a:xfrm>
            <a:off x="7315200" y="4495800"/>
            <a:ext cx="153194" cy="1373188"/>
            <a:chOff x="5638800" y="2971006"/>
            <a:chExt cx="153194" cy="1373188"/>
          </a:xfrm>
        </p:grpSpPr>
        <p:cxnSp>
          <p:nvCxnSpPr>
            <p:cNvPr id="45" name="Straight Connector 44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4800600" y="4267200"/>
            <a:ext cx="129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d[n-L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-N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+1]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d[n-L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-N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+2]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d[n]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d[n+L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+N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-1]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d[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n+L</a:t>
            </a:r>
            <a:r>
              <a:rPr lang="en-US" sz="16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+N</a:t>
            </a:r>
            <a:r>
              <a:rPr lang="en-US" sz="16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]</a:t>
            </a:r>
          </a:p>
        </p:txBody>
      </p:sp>
      <p:grpSp>
        <p:nvGrpSpPr>
          <p:cNvPr id="44" name="Group 48"/>
          <p:cNvGrpSpPr/>
          <p:nvPr/>
        </p:nvGrpSpPr>
        <p:grpSpPr>
          <a:xfrm flipH="1">
            <a:off x="5867400" y="4267200"/>
            <a:ext cx="152400" cy="1905000"/>
            <a:chOff x="5638800" y="2971006"/>
            <a:chExt cx="153194" cy="1373188"/>
          </a:xfrm>
        </p:grpSpPr>
        <p:cxnSp>
          <p:nvCxnSpPr>
            <p:cNvPr id="50" name="Straight Connector 49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52"/>
          <p:cNvGrpSpPr/>
          <p:nvPr/>
        </p:nvGrpSpPr>
        <p:grpSpPr>
          <a:xfrm>
            <a:off x="4876800" y="4267200"/>
            <a:ext cx="152400" cy="1905000"/>
            <a:chOff x="5638800" y="2971006"/>
            <a:chExt cx="153194" cy="1373188"/>
          </a:xfrm>
        </p:grpSpPr>
        <p:cxnSp>
          <p:nvCxnSpPr>
            <p:cNvPr id="54" name="Straight Connector 53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685800" y="4570412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+1,N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+1,0]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+1,N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] 0 0 … 0</a:t>
            </a:r>
          </a:p>
          <a:p>
            <a:pPr lvl="0" algn="ctr"/>
            <a:r>
              <a:rPr lang="en-US" sz="1400" dirty="0" smtClean="0">
                <a:solidFill>
                  <a:sysClr val="windowText" lastClr="000000"/>
                </a:solidFill>
              </a:rPr>
              <a:t>0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+2,N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+2,0]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+2,N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] 0 … 0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400" dirty="0" smtClean="0">
                <a:solidFill>
                  <a:sysClr val="windowText" lastClr="000000"/>
                </a:solidFill>
              </a:rPr>
              <a:t>0 ..0 g*[n+L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-1,0] … g*[n+L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] 0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0 ..0 0 0 0 0  g*[n+L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,N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400" dirty="0" smtClean="0">
                <a:solidFill>
                  <a:sysClr val="windowText" lastClr="000000"/>
                </a:solidFill>
              </a:rPr>
              <a:t>-1] … g*[n-L</a:t>
            </a:r>
            <a:r>
              <a:rPr lang="en-US" sz="1400" baseline="-25000" dirty="0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,0] … g*[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n+L</a:t>
            </a:r>
            <a:r>
              <a:rPr lang="en-US" sz="14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,N</a:t>
            </a:r>
            <a:r>
              <a:rPr lang="en-US" sz="14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400" dirty="0" smtClean="0">
                <a:solidFill>
                  <a:sysClr val="windowText" lastClr="000000"/>
                </a:solidFill>
              </a:rPr>
              <a:t>]</a:t>
            </a:r>
          </a:p>
        </p:txBody>
      </p:sp>
      <p:grpSp>
        <p:nvGrpSpPr>
          <p:cNvPr id="53" name="Group 57"/>
          <p:cNvGrpSpPr/>
          <p:nvPr/>
        </p:nvGrpSpPr>
        <p:grpSpPr>
          <a:xfrm>
            <a:off x="762000" y="4494212"/>
            <a:ext cx="153194" cy="1373188"/>
            <a:chOff x="5638800" y="2971006"/>
            <a:chExt cx="153194" cy="1373188"/>
          </a:xfrm>
        </p:grpSpPr>
        <p:cxnSp>
          <p:nvCxnSpPr>
            <p:cNvPr id="59" name="Straight Connector 58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61"/>
          <p:cNvGrpSpPr/>
          <p:nvPr/>
        </p:nvGrpSpPr>
        <p:grpSpPr>
          <a:xfrm flipH="1">
            <a:off x="4648200" y="4494212"/>
            <a:ext cx="153194" cy="1373188"/>
            <a:chOff x="5638800" y="2971006"/>
            <a:chExt cx="153194" cy="1373188"/>
          </a:xfrm>
        </p:grpSpPr>
        <p:cxnSp>
          <p:nvCxnSpPr>
            <p:cNvPr id="63" name="Straight Connector 62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6172200" y="3884612"/>
            <a:ext cx="114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v[n-L</a:t>
            </a:r>
            <a:r>
              <a:rPr lang="en-US" sz="1600" baseline="-25000" dirty="0" smtClean="0">
                <a:solidFill>
                  <a:sysClr val="windowText" lastClr="000000"/>
                </a:solidFill>
              </a:rPr>
              <a:t>c</a:t>
            </a:r>
            <a:r>
              <a:rPr lang="en-US" sz="1600" dirty="0" smtClean="0">
                <a:solidFill>
                  <a:sysClr val="windowText" lastClr="000000"/>
                </a:solidFill>
              </a:rPr>
              <a:t>+1]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v[n]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…</a:t>
            </a:r>
          </a:p>
          <a:p>
            <a:pPr lvl="0" algn="ctr"/>
            <a:r>
              <a:rPr lang="en-US" sz="1600" dirty="0" smtClean="0">
                <a:solidFill>
                  <a:sysClr val="windowText" lastClr="000000"/>
                </a:solidFill>
              </a:rPr>
              <a:t>v[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n+L</a:t>
            </a:r>
            <a:r>
              <a:rPr lang="en-US" sz="1600" baseline="-25000" dirty="0" err="1" smtClean="0">
                <a:solidFill>
                  <a:sysClr val="windowText" lastClr="000000"/>
                </a:solidFill>
              </a:rPr>
              <a:t>a</a:t>
            </a:r>
            <a:r>
              <a:rPr lang="en-US" sz="1600" dirty="0" smtClean="0">
                <a:solidFill>
                  <a:sysClr val="windowText" lastClr="000000"/>
                </a:solidFill>
              </a:rPr>
              <a:t>]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62" name="Group 66"/>
          <p:cNvGrpSpPr/>
          <p:nvPr/>
        </p:nvGrpSpPr>
        <p:grpSpPr>
          <a:xfrm flipH="1">
            <a:off x="7086600" y="3884612"/>
            <a:ext cx="153194" cy="1373188"/>
            <a:chOff x="5638800" y="2971006"/>
            <a:chExt cx="153194" cy="1373188"/>
          </a:xfrm>
        </p:grpSpPr>
        <p:cxnSp>
          <p:nvCxnSpPr>
            <p:cNvPr id="68" name="Straight Connector 67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0"/>
          <p:cNvGrpSpPr/>
          <p:nvPr/>
        </p:nvGrpSpPr>
        <p:grpSpPr>
          <a:xfrm>
            <a:off x="6248400" y="3884612"/>
            <a:ext cx="153194" cy="1373188"/>
            <a:chOff x="5638800" y="2971006"/>
            <a:chExt cx="153194" cy="1373188"/>
          </a:xfrm>
        </p:grpSpPr>
        <p:cxnSp>
          <p:nvCxnSpPr>
            <p:cNvPr id="72" name="Straight Connector 71"/>
            <p:cNvCxnSpPr/>
            <p:nvPr/>
          </p:nvCxnSpPr>
          <p:spPr>
            <a:xfrm rot="10800000">
              <a:off x="5639594" y="29710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953794" y="3656806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39594" y="4342606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3"/>
          <a:srcRect l="31343"/>
          <a:stretch>
            <a:fillRect/>
          </a:stretch>
        </p:blipFill>
        <p:spPr bwMode="auto">
          <a:xfrm>
            <a:off x="2667000" y="3505200"/>
            <a:ext cx="1752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/>
          <a:srcRect r="79104"/>
          <a:stretch>
            <a:fillRect/>
          </a:stretch>
        </p:blipFill>
        <p:spPr bwMode="auto">
          <a:xfrm>
            <a:off x="4648200" y="3524250"/>
            <a:ext cx="533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/>
          <a:srcRect l="32056"/>
          <a:stretch>
            <a:fillRect/>
          </a:stretch>
        </p:blipFill>
        <p:spPr bwMode="auto">
          <a:xfrm>
            <a:off x="2105025" y="1295400"/>
            <a:ext cx="185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/>
          <a:srcRect l="5575" r="77700"/>
          <a:stretch>
            <a:fillRect/>
          </a:stretch>
        </p:blipFill>
        <p:spPr bwMode="auto">
          <a:xfrm>
            <a:off x="4419600" y="1295400"/>
            <a:ext cx="45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Equalization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47800"/>
            <a:ext cx="1924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3352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t="14286"/>
          <a:stretch>
            <a:fillRect/>
          </a:stretch>
        </p:blipFill>
        <p:spPr bwMode="auto">
          <a:xfrm>
            <a:off x="2438400" y="29718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429000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886200"/>
            <a:ext cx="1562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44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TX Data bit (linear) estimator: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895600"/>
            <a:ext cx="49530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2209800"/>
            <a:ext cx="22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LMMSE Optimization: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29718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417774"/>
            <a:ext cx="5791200" cy="189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5800" y="4431268"/>
            <a:ext cx="28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Recursive Processing (lag 1):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1828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Vector of RX data and TX data estimates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4800600" y="1828807"/>
            <a:ext cx="304800" cy="153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Feedback Equalizer (DFE)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(Linear) feed-forward filter (of RX data)</a:t>
            </a:r>
          </a:p>
          <a:p>
            <a:pPr lvl="1"/>
            <a:r>
              <a:rPr lang="en-US" dirty="0" smtClean="0"/>
              <a:t>(Linear) feedback filter (of data estimates)</a:t>
            </a:r>
          </a:p>
          <a:p>
            <a:r>
              <a:rPr lang="en-US" dirty="0" smtClean="0"/>
              <a:t>Estimate using RX data and TX data estimates</a:t>
            </a:r>
          </a:p>
          <a:p>
            <a:endParaRPr lang="en-US" dirty="0" smtClean="0"/>
          </a:p>
          <a:p>
            <a:r>
              <a:rPr lang="en-US" dirty="0" smtClean="0"/>
              <a:t>Split Channel convolution Matrix:</a:t>
            </a:r>
          </a:p>
          <a:p>
            <a:pPr lvl="1"/>
            <a:r>
              <a:rPr lang="en-US" dirty="0" smtClean="0"/>
              <a:t>Received data becomes: </a:t>
            </a:r>
          </a:p>
          <a:p>
            <a:r>
              <a:rPr lang="en-US" dirty="0" smtClean="0"/>
              <a:t>Minimum Achievable Error: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11530"/>
          <a:stretch>
            <a:fillRect/>
          </a:stretch>
        </p:blipFill>
        <p:spPr bwMode="auto">
          <a:xfrm>
            <a:off x="800100" y="3413944"/>
            <a:ext cx="7886700" cy="3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t="14035"/>
          <a:stretch>
            <a:fillRect/>
          </a:stretch>
        </p:blipFill>
        <p:spPr bwMode="auto">
          <a:xfrm>
            <a:off x="3200400" y="5410200"/>
            <a:ext cx="3771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1636" y="401156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236" y="385916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236" y="4163960"/>
            <a:ext cx="495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28677" idx="3"/>
            <a:endCxn id="28678" idx="1"/>
          </p:cNvCxnSpPr>
          <p:nvPr/>
        </p:nvCxnSpPr>
        <p:spPr>
          <a:xfrm flipV="1">
            <a:off x="6800236" y="4016323"/>
            <a:ext cx="381000" cy="1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8677" idx="3"/>
            <a:endCxn id="28679" idx="1"/>
          </p:cNvCxnSpPr>
          <p:nvPr/>
        </p:nvCxnSpPr>
        <p:spPr>
          <a:xfrm>
            <a:off x="6800236" y="4149673"/>
            <a:ext cx="3810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t="17778"/>
          <a:stretch>
            <a:fillRect/>
          </a:stretch>
        </p:blipFill>
        <p:spPr bwMode="auto">
          <a:xfrm>
            <a:off x="4876800" y="4572000"/>
            <a:ext cx="2743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DFE: Direct Adaptation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D25F-4763-4587-8705-0613F0709F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39539"/>
            <a:ext cx="8382000" cy="269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9639" b="3614"/>
          <a:stretch>
            <a:fillRect/>
          </a:stretch>
        </p:blipFill>
        <p:spPr bwMode="auto">
          <a:xfrm>
            <a:off x="2819400" y="5334000"/>
            <a:ext cx="3800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871</Words>
  <Application>Microsoft Macintosh PowerPoint</Application>
  <PresentationFormat>On-screen Show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Comparison and Analysis of  Equalization Techniques for the  Time-Varying Underwater Acoustic Channel</vt:lpstr>
      <vt:lpstr>Outline</vt:lpstr>
      <vt:lpstr>Underwater Communication</vt:lpstr>
      <vt:lpstr>Time Varying Impulse Response</vt:lpstr>
      <vt:lpstr>Channel Model</vt:lpstr>
      <vt:lpstr>Channel Model (cont.)</vt:lpstr>
      <vt:lpstr>Equalization</vt:lpstr>
      <vt:lpstr>Decision Feedback Equalizer (DFE)</vt:lpstr>
      <vt:lpstr>DFE: Direct Adaptation</vt:lpstr>
      <vt:lpstr>DFE: Channel Estimate</vt:lpstr>
      <vt:lpstr>Assumptions</vt:lpstr>
      <vt:lpstr>Comparison between DA and CEB </vt:lpstr>
      <vt:lpstr>Comparison of DA and CEB on Rayleigh Fading Channel</vt:lpstr>
      <vt:lpstr>Why the difference?</vt:lpstr>
      <vt:lpstr>AR channel model</vt:lpstr>
      <vt:lpstr>Low SNR</vt:lpstr>
      <vt:lpstr>High SNR</vt:lpstr>
      <vt:lpstr>Slide 18</vt:lpstr>
      <vt:lpstr>Correlation over SNR</vt:lpstr>
      <vt:lpstr>Slide 20</vt:lpstr>
      <vt:lpstr>Conclusions</vt:lpstr>
      <vt:lpstr>Future Work</vt:lpstr>
      <vt:lpstr>Questions?</vt:lpstr>
    </vt:vector>
  </TitlesOfParts>
  <Company>MIT / WHOI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Communication: Sounding the Ocean</dc:title>
  <dc:creator>Ballard Blair</dc:creator>
  <cp:lastModifiedBy>Ballard Blair</cp:lastModifiedBy>
  <cp:revision>24</cp:revision>
  <dcterms:created xsi:type="dcterms:W3CDTF">2009-10-20T00:23:07Z</dcterms:created>
  <dcterms:modified xsi:type="dcterms:W3CDTF">2009-10-20T01:58:06Z</dcterms:modified>
</cp:coreProperties>
</file>